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24"/>
  </p:notesMasterIdLst>
  <p:sldIdLst>
    <p:sldId id="310" r:id="rId2"/>
    <p:sldId id="316" r:id="rId3"/>
    <p:sldId id="312" r:id="rId4"/>
    <p:sldId id="313" r:id="rId5"/>
    <p:sldId id="319" r:id="rId6"/>
    <p:sldId id="317" r:id="rId7"/>
    <p:sldId id="318" r:id="rId8"/>
    <p:sldId id="320" r:id="rId9"/>
    <p:sldId id="330" r:id="rId10"/>
    <p:sldId id="321" r:id="rId11"/>
    <p:sldId id="322" r:id="rId12"/>
    <p:sldId id="332" r:id="rId13"/>
    <p:sldId id="328" r:id="rId14"/>
    <p:sldId id="333" r:id="rId15"/>
    <p:sldId id="336" r:id="rId16"/>
    <p:sldId id="335" r:id="rId17"/>
    <p:sldId id="323" r:id="rId18"/>
    <p:sldId id="325" r:id="rId19"/>
    <p:sldId id="324" r:id="rId20"/>
    <p:sldId id="327" r:id="rId21"/>
    <p:sldId id="337" r:id="rId22"/>
    <p:sldId id="32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C3C"/>
    <a:srgbClr val="EFEFEF"/>
    <a:srgbClr val="ECECEC"/>
    <a:srgbClr val="E3E3E3"/>
    <a:srgbClr val="3498DB"/>
    <a:srgbClr val="2C3E50"/>
    <a:srgbClr val="2980B9"/>
    <a:srgbClr val="B32931"/>
    <a:srgbClr val="5B0F12"/>
    <a:srgbClr val="E9D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6433" autoAdjust="0"/>
  </p:normalViewPr>
  <p:slideViewPr>
    <p:cSldViewPr snapToGrid="0" showGuides="1">
      <p:cViewPr varScale="1">
        <p:scale>
          <a:sx n="115" d="100"/>
          <a:sy n="115" d="100"/>
        </p:scale>
        <p:origin x="22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PresentationGo.com – The free PowerPoint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79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PresentationGo.com – The free PowerPoint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5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PresentationGo.com – The free PowerPoint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4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 flipH="1">
            <a:off x="0" y="3884024"/>
            <a:ext cx="12192000" cy="2973977"/>
            <a:chOff x="788988" y="3014663"/>
            <a:chExt cx="7566026" cy="350678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>
              <a:off x="788988" y="3351213"/>
              <a:ext cx="7566025" cy="3022600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>
              <a:off x="788988" y="3368675"/>
              <a:ext cx="7566025" cy="3092450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>
              <a:off x="790576" y="3490913"/>
              <a:ext cx="7564438" cy="3030538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>
              <a:off x="788988" y="3182938"/>
              <a:ext cx="7566025" cy="1530350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1727"/>
            <p:cNvSpPr>
              <a:spLocks/>
            </p:cNvSpPr>
            <p:nvPr/>
          </p:nvSpPr>
          <p:spPr bwMode="auto">
            <a:xfrm>
              <a:off x="788988" y="3014663"/>
              <a:ext cx="3432175" cy="808038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>
              <a:off x="4216401" y="3924300"/>
              <a:ext cx="4138613" cy="996950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8431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C3E5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5810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498D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6181-3578-43B4-BE5A-547546E670F2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51F95-7516-4469-9E22-62F45408A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3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 flipH="1">
            <a:off x="0" y="3884024"/>
            <a:ext cx="12192000" cy="2973977"/>
            <a:chOff x="788988" y="3014663"/>
            <a:chExt cx="7566026" cy="350678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>
              <a:off x="788988" y="3351213"/>
              <a:ext cx="7566025" cy="3022600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>
              <a:off x="788988" y="3368675"/>
              <a:ext cx="7566025" cy="3092450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>
              <a:off x="790576" y="3490913"/>
              <a:ext cx="7564438" cy="3030538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>
              <a:off x="788988" y="3182938"/>
              <a:ext cx="7566025" cy="1530350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1727"/>
            <p:cNvSpPr>
              <a:spLocks/>
            </p:cNvSpPr>
            <p:nvPr/>
          </p:nvSpPr>
          <p:spPr bwMode="auto">
            <a:xfrm>
              <a:off x="788988" y="3014663"/>
              <a:ext cx="3432175" cy="808038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>
              <a:off x="4216401" y="3924300"/>
              <a:ext cx="4138613" cy="996950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8431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58106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498D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6181-3578-43B4-BE5A-547546E670F2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51F95-7516-4469-9E22-62F45408A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6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C3E5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C3E50"/>
                </a:solidFill>
              </a:defRPr>
            </a:lvl1pPr>
            <a:lvl2pPr>
              <a:defRPr>
                <a:solidFill>
                  <a:srgbClr val="2C3E50"/>
                </a:solidFill>
              </a:defRPr>
            </a:lvl2pPr>
            <a:lvl3pPr>
              <a:defRPr>
                <a:solidFill>
                  <a:srgbClr val="2C3E50"/>
                </a:solidFill>
              </a:defRPr>
            </a:lvl3pPr>
            <a:lvl4pPr>
              <a:defRPr>
                <a:solidFill>
                  <a:srgbClr val="2C3E50"/>
                </a:solidFill>
              </a:defRPr>
            </a:lvl4pPr>
            <a:lvl5pPr>
              <a:defRPr>
                <a:solidFill>
                  <a:srgbClr val="2C3E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1" y="6356351"/>
            <a:ext cx="3756377" cy="365125"/>
          </a:xfrm>
        </p:spPr>
        <p:txBody>
          <a:bodyPr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1"/>
            <a:ext cx="2743200" cy="365125"/>
          </a:xfrm>
        </p:spPr>
        <p:txBody>
          <a:bodyPr/>
          <a:lstStyle>
            <a:lvl1pPr algn="ctr">
              <a:defRPr sz="1100"/>
            </a:lvl1pPr>
          </a:lstStyle>
          <a:p>
            <a:fld id="{8E751F95-7516-4469-9E22-62F45408A7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4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C3E5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C3E50"/>
                </a:solidFill>
              </a:defRPr>
            </a:lvl1pPr>
            <a:lvl2pPr>
              <a:defRPr>
                <a:solidFill>
                  <a:srgbClr val="2C3E50"/>
                </a:solidFill>
              </a:defRPr>
            </a:lvl2pPr>
            <a:lvl3pPr>
              <a:defRPr>
                <a:solidFill>
                  <a:srgbClr val="2C3E50"/>
                </a:solidFill>
              </a:defRPr>
            </a:lvl3pPr>
            <a:lvl4pPr>
              <a:defRPr>
                <a:solidFill>
                  <a:srgbClr val="2C3E50"/>
                </a:solidFill>
              </a:defRPr>
            </a:lvl4pPr>
            <a:lvl5pPr>
              <a:defRPr>
                <a:solidFill>
                  <a:srgbClr val="2C3E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1" y="6356351"/>
            <a:ext cx="3756377" cy="365125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1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751F95-7516-4469-9E22-62F45408A7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0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C3E5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C3E50"/>
                </a:solidFill>
              </a:defRPr>
            </a:lvl1pPr>
            <a:lvl2pPr>
              <a:defRPr>
                <a:solidFill>
                  <a:srgbClr val="2C3E50"/>
                </a:solidFill>
              </a:defRPr>
            </a:lvl2pPr>
            <a:lvl3pPr>
              <a:defRPr>
                <a:solidFill>
                  <a:srgbClr val="2C3E50"/>
                </a:solidFill>
              </a:defRPr>
            </a:lvl3pPr>
            <a:lvl4pPr>
              <a:defRPr>
                <a:solidFill>
                  <a:srgbClr val="2C3E50"/>
                </a:solidFill>
              </a:defRPr>
            </a:lvl4pPr>
            <a:lvl5pPr>
              <a:defRPr>
                <a:solidFill>
                  <a:srgbClr val="2C3E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1" y="6356351"/>
            <a:ext cx="3756377" cy="365125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1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751F95-7516-4469-9E22-62F45408A7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0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resentationgo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26181-3578-43B4-BE5A-547546E670F2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51F95-7516-4469-9E22-62F45408A7F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-2096383" y="21447"/>
              <a:ext cx="2611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-1002010" y="387370"/>
              <a:ext cx="3428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 userDrawn="1"/>
        </p:nvSpPr>
        <p:spPr>
          <a:xfrm>
            <a:off x="-118531" y="6959601"/>
            <a:ext cx="12170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8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8" tooltip="PresentationGo!"/>
              </a:rPr>
              <a:t>presentationgo.com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4168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5" r:id="rId2"/>
    <p:sldLayoutId id="2147483722" r:id="rId3"/>
    <p:sldLayoutId id="2147483723" r:id="rId4"/>
    <p:sldLayoutId id="214748372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91602"/>
            <a:ext cx="9144000" cy="1886911"/>
          </a:xfrm>
        </p:spPr>
        <p:txBody>
          <a:bodyPr>
            <a:normAutofit/>
          </a:bodyPr>
          <a:lstStyle/>
          <a:p>
            <a:r>
              <a:rPr lang="en" dirty="0"/>
              <a:t>Integrated System for Measuring Road Roughness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42560" y="5364480"/>
            <a:ext cx="6553200" cy="1074428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/>
              <a:t>Talha </a:t>
            </a:r>
            <a:r>
              <a:rPr lang="en-US" dirty="0" err="1"/>
              <a:t>Alvi</a:t>
            </a:r>
            <a:endParaRPr lang="en-US" dirty="0"/>
          </a:p>
          <a:p>
            <a:pPr algn="r"/>
            <a:r>
              <a:rPr lang="en-US" dirty="0"/>
              <a:t>Iven H. Liu</a:t>
            </a:r>
          </a:p>
          <a:p>
            <a:pPr algn="r"/>
            <a:r>
              <a:rPr lang="en-US" dirty="0"/>
              <a:t>Natnael Alemu </a:t>
            </a:r>
          </a:p>
          <a:p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A60020A-A6A4-4BAA-A141-66DB1E67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8908"/>
            <a:ext cx="3756377" cy="365125"/>
          </a:xfrm>
        </p:spPr>
        <p:txBody>
          <a:bodyPr/>
          <a:lstStyle/>
          <a:p>
            <a:pPr algn="l"/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1342800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6FF5-6EAE-45A1-89EB-289EBAC5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AB57-01F7-4AC4-8EFB-97BD8A00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Xbee</a:t>
            </a:r>
            <a:r>
              <a:rPr lang="en-US" dirty="0"/>
              <a:t> Wireless Transmission</a:t>
            </a:r>
          </a:p>
          <a:p>
            <a:r>
              <a:rPr lang="en-US" dirty="0"/>
              <a:t>Cost effective</a:t>
            </a:r>
          </a:p>
          <a:p>
            <a:r>
              <a:rPr lang="en-US" dirty="0"/>
              <a:t>Lower power consumption</a:t>
            </a:r>
          </a:p>
          <a:p>
            <a:r>
              <a:rPr lang="en-US" dirty="0"/>
              <a:t>Mesh network</a:t>
            </a:r>
          </a:p>
          <a:p>
            <a:r>
              <a:rPr lang="en-US" dirty="0"/>
              <a:t>IEEE 802.15.4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7803EC-1798-47BB-B40F-2E4002091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3" b="96167" l="10000" r="90000">
                        <a14:foregroundMark x1="19291" y1="73500" x2="19333" y2="74000"/>
                        <a14:foregroundMark x1="19000" y1="70000" x2="19291" y2="73500"/>
                        <a14:foregroundMark x1="22123" y1="75333" x2="22000" y2="77000"/>
                        <a14:foregroundMark x1="22259" y1="73500" x2="22123" y2="75333"/>
                        <a14:foregroundMark x1="22333" y1="72500" x2="22259" y2="73500"/>
                        <a14:foregroundMark x1="24873" y1="77500" x2="25000" y2="78833"/>
                        <a14:foregroundMark x1="24667" y1="75333" x2="24873" y2="77500"/>
                        <a14:foregroundMark x1="27909" y1="79667" x2="27833" y2="81333"/>
                        <a14:foregroundMark x1="28000" y1="77667" x2="27909" y2="79667"/>
                        <a14:foregroundMark x1="30833" y1="82167" x2="30833" y2="83667"/>
                        <a14:foregroundMark x1="30833" y1="80333" x2="30833" y2="82167"/>
                        <a14:foregroundMark x1="34143" y1="86000" x2="34167" y2="86167"/>
                        <a14:foregroundMark x1="34000" y1="85000" x2="34143" y2="86000"/>
                        <a14:foregroundMark x1="33667" y1="82667" x2="34000" y2="85000"/>
                        <a14:foregroundMark x1="36894" y1="86667" x2="37000" y2="88667"/>
                        <a14:foregroundMark x1="36859" y1="86000" x2="36894" y2="86667"/>
                        <a14:foregroundMark x1="36833" y1="85500" x2="36859" y2="86000"/>
                        <a14:foregroundMark x1="40075" y1="89667" x2="40000" y2="91167"/>
                        <a14:foregroundMark x1="40167" y1="87833" x2="40075" y2="89667"/>
                        <a14:foregroundMark x1="42857" y1="93333" x2="42833" y2="93833"/>
                        <a14:foregroundMark x1="42936" y1="91667" x2="42857" y2="93333"/>
                        <a14:foregroundMark x1="43000" y1="90333" x2="42936" y2="91667"/>
                        <a14:foregroundMark x1="45907" y1="93333" x2="45667" y2="96333"/>
                        <a14:foregroundMark x1="46000" y1="92167" x2="45907" y2="93333"/>
                        <a14:foregroundMark x1="51000" y1="88167" x2="74833" y2="76667"/>
                        <a14:foregroundMark x1="79473" y1="72667" x2="84500" y2="68333"/>
                        <a14:foregroundMark x1="74833" y1="76667" x2="79473" y2="72667"/>
                        <a14:foregroundMark x1="54167" y1="68667" x2="54167" y2="68667"/>
                        <a14:foregroundMark x1="55500" y1="67333" x2="59833" y2="73000"/>
                        <a14:foregroundMark x1="46333" y1="75500" x2="46333" y2="75500"/>
                        <a14:foregroundMark x1="43833" y1="74167" x2="51333" y2="77167"/>
                        <a14:foregroundMark x1="64833" y1="64833" x2="63667" y2="68167"/>
                        <a14:foregroundMark x1="71667" y1="60500" x2="66167" y2="64167"/>
                        <a14:foregroundMark x1="52000" y1="89167" x2="52000" y2="89167"/>
                        <a14:foregroundMark x1="51167" y1="89500" x2="51167" y2="89500"/>
                        <a14:foregroundMark x1="77833" y1="75000" x2="77833" y2="75000"/>
                        <a14:foregroundMark x1="81000" y1="73000" x2="81000" y2="73000"/>
                        <a14:foregroundMark x1="82500" y1="71833" x2="82500" y2="71833"/>
                        <a14:foregroundMark x1="43000" y1="10500" x2="43000" y2="10500"/>
                        <a14:foregroundMark x1="44667" y1="6333" x2="44667" y2="6333"/>
                        <a14:foregroundMark x1="46000" y1="4833" x2="46000" y2="4833"/>
                        <a14:foregroundMark x1="52500" y1="72000" x2="52500" y2="72000"/>
                        <a14:foregroundMark x1="50833" y1="67667" x2="50833" y2="67667"/>
                        <a14:foregroundMark x1="58500" y1="62500" x2="58500" y2="62500"/>
                        <a14:foregroundMark x1="64667" y1="59667" x2="64667" y2="59667"/>
                        <a14:foregroundMark x1="69667" y1="72667" x2="69667" y2="72667"/>
                        <a14:foregroundMark x1="58000" y1="79167" x2="58000" y2="79167"/>
                        <a14:foregroundMark x1="57833" y1="78667" x2="57833" y2="78667"/>
                        <a14:backgroundMark x1="23333" y1="75333" x2="23333" y2="75333"/>
                        <a14:backgroundMark x1="26500" y1="77500" x2="26500" y2="77500"/>
                        <a14:backgroundMark x1="32333" y1="82167" x2="32333" y2="82167"/>
                        <a14:backgroundMark x1="35500" y1="86000" x2="35500" y2="86000"/>
                        <a14:backgroundMark x1="38000" y1="86667" x2="38000" y2="86667"/>
                        <a14:backgroundMark x1="35667" y1="85000" x2="35667" y2="85000"/>
                        <a14:backgroundMark x1="41667" y1="89667" x2="41667" y2="89667"/>
                        <a14:backgroundMark x1="45000" y1="93333" x2="45000" y2="93333"/>
                        <a14:backgroundMark x1="44333" y1="91667" x2="44333" y2="91667"/>
                        <a14:backgroundMark x1="20833" y1="73500" x2="20833" y2="73500"/>
                        <a14:backgroundMark x1="29333" y1="79667" x2="29333" y2="79667"/>
                        <a14:backgroundMark x1="82000" y1="72667" x2="82000" y2="7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84" y="1690689"/>
            <a:ext cx="3784136" cy="3784136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DB14BB5-BC74-984E-84AC-F539E2617759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395436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061-C9F6-464A-8D88-375E5C06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B48B3B-6FEA-4BAA-AD49-F11DB957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00" y="1358328"/>
            <a:ext cx="3550299" cy="4872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0833B0-BB48-4A06-A721-86874FC4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749" y="2040377"/>
            <a:ext cx="3326865" cy="327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479E2E-10A6-4D7C-AFD4-3D432C599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708" y="2378194"/>
            <a:ext cx="3865555" cy="2101612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9556735-5B72-DD4F-A602-F6A952EBCC88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83205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A1D07DB-B253-44FA-BC13-A6BDD562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9" y="79540"/>
            <a:ext cx="12145380" cy="51468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A6665-64D0-4946-96D3-3973A4E148E7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CC68472-674A-904E-8B16-29C0FADD2C38}"/>
              </a:ext>
            </a:extLst>
          </p:cNvPr>
          <p:cNvSpPr txBox="1">
            <a:spLocks/>
          </p:cNvSpPr>
          <p:nvPr/>
        </p:nvSpPr>
        <p:spPr>
          <a:xfrm>
            <a:off x="9199087" y="5355145"/>
            <a:ext cx="2992913" cy="955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38298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60C1-8ED8-4FCC-B368-C2A7D13D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!</a:t>
            </a:r>
          </a:p>
        </p:txBody>
      </p:sp>
      <p:pic>
        <p:nvPicPr>
          <p:cNvPr id="4" name="2_in_bump_test">
            <a:hlinkClick r:id="" action="ppaction://media"/>
            <a:extLst>
              <a:ext uri="{FF2B5EF4-FFF2-40B4-BE49-F238E27FC236}">
                <a16:creationId xmlns:a16="http://schemas.microsoft.com/office/drawing/2014/main" id="{BCF2F8D4-61A4-41D4-8DB5-4369D67F25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977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ta_collection">
            <a:hlinkClick r:id="" action="ppaction://media"/>
            <a:extLst>
              <a:ext uri="{FF2B5EF4-FFF2-40B4-BE49-F238E27FC236}">
                <a16:creationId xmlns:a16="http://schemas.microsoft.com/office/drawing/2014/main" id="{A981FC4C-89DC-4A9D-A3E4-48BAB46CE1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58DF95-8C56-E545-A389-4948F71D49B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01" b="90000" l="9365" r="91416">
                        <a14:foregroundMark x1="9365" y1="9298" x2="23634" y2="21111"/>
                        <a14:foregroundMark x1="27313" y1="28772" x2="21628" y2="26608"/>
                        <a14:foregroundMark x1="19955" y1="23860" x2="23969" y2="35497"/>
                        <a14:foregroundMark x1="19844" y1="26608" x2="12486" y2="15965"/>
                        <a14:foregroundMark x1="9922" y1="8304" x2="18283" y2="6901"/>
                        <a14:foregroundMark x1="22408" y1="31930" x2="25307" y2="41637"/>
                        <a14:foregroundMark x1="14939" y1="43216" x2="14939" y2="43216"/>
                        <a14:foregroundMark x1="11817" y1="83626" x2="11037" y2="82047"/>
                        <a14:foregroundMark x1="43367" y1="42982" x2="41695" y2="43801"/>
                        <a14:foregroundMark x1="16499" y1="42632" x2="14493" y2="42398"/>
                        <a14:foregroundMark x1="85842" y1="55614" x2="91416" y2="751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211" y="0"/>
            <a:ext cx="10002658" cy="5653668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EEA97E2-22AE-484B-8A19-7C7831BDB788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B22A6E8-43B4-5046-9F6B-119F98375FDC}"/>
              </a:ext>
            </a:extLst>
          </p:cNvPr>
          <p:cNvSpPr txBox="1">
            <a:spLocks/>
          </p:cNvSpPr>
          <p:nvPr/>
        </p:nvSpPr>
        <p:spPr>
          <a:xfrm>
            <a:off x="8894288" y="5349956"/>
            <a:ext cx="2981761" cy="955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System Prototype</a:t>
            </a:r>
          </a:p>
        </p:txBody>
      </p:sp>
    </p:spTree>
    <p:extLst>
      <p:ext uri="{BB962C8B-B14F-4D97-AF65-F5344CB8AC3E}">
        <p14:creationId xmlns:p14="http://schemas.microsoft.com/office/powerpoint/2010/main" val="121206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334FF-8FE6-744A-A020-ADA9E2078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5"/>
          <a:stretch/>
        </p:blipFill>
        <p:spPr>
          <a:xfrm>
            <a:off x="-1" y="-11074"/>
            <a:ext cx="12192001" cy="5526132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FB293FF-EBD2-2846-8462-B34B022C848A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1B708DF-0958-D84C-86DF-FDE781CED12F}"/>
              </a:ext>
            </a:extLst>
          </p:cNvPr>
          <p:cNvSpPr txBox="1">
            <a:spLocks/>
          </p:cNvSpPr>
          <p:nvPr/>
        </p:nvSpPr>
        <p:spPr>
          <a:xfrm>
            <a:off x="9474151" y="5499463"/>
            <a:ext cx="2569166" cy="955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Website Display</a:t>
            </a:r>
          </a:p>
        </p:txBody>
      </p:sp>
    </p:spTree>
    <p:extLst>
      <p:ext uri="{BB962C8B-B14F-4D97-AF65-F5344CB8AC3E}">
        <p14:creationId xmlns:p14="http://schemas.microsoft.com/office/powerpoint/2010/main" val="358865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008-0980-4EE8-8A3E-4BF564A1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D5CED-0B91-40E2-AD05-6C44ADB45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Xbee</a:t>
            </a:r>
            <a:r>
              <a:rPr lang="en-US" dirty="0"/>
              <a:t> bootloader bypass</a:t>
            </a:r>
          </a:p>
          <a:p>
            <a:r>
              <a:rPr lang="en-US" dirty="0"/>
              <a:t>Weather conditions </a:t>
            </a:r>
          </a:p>
          <a:p>
            <a:r>
              <a:rPr lang="en-US" dirty="0"/>
              <a:t>Data organizations</a:t>
            </a:r>
          </a:p>
          <a:p>
            <a:r>
              <a:rPr lang="en-US" dirty="0"/>
              <a:t>Information loss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403E4-DDDF-4F4C-8C79-83F900724380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86926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8CA2-D312-49AE-8541-9069239B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 and Cost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392E3-3236-4352-AF2C-C0E70298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D0A11-54B0-2D47-B9B7-679FB4996F86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47504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9317-E44D-4ED7-A208-D320BC64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Impact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9199370-7D24-4AC0-AE12-EC0318C11D28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06D96A03-2CEE-4BAC-9F6B-04D59D92E139}"/>
              </a:ext>
            </a:extLst>
          </p:cNvPr>
          <p:cNvSpPr/>
          <p:nvPr/>
        </p:nvSpPr>
        <p:spPr>
          <a:xfrm>
            <a:off x="8168640" y="1562104"/>
            <a:ext cx="3505200" cy="4798056"/>
          </a:xfrm>
          <a:prstGeom prst="flowChartOffpageConnector">
            <a:avLst/>
          </a:prstGeom>
          <a:solidFill>
            <a:srgbClr val="EFEFE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2C3E50"/>
                </a:solidFill>
                <a:ea typeface="+mj-ea"/>
                <a:cs typeface="+mj-cs"/>
              </a:rPr>
              <a:t>Economical</a:t>
            </a:r>
          </a:p>
          <a:p>
            <a:pPr algn="ctr"/>
            <a:endParaRPr lang="en-US" sz="2000" b="1" dirty="0">
              <a:solidFill>
                <a:srgbClr val="2C3E50"/>
              </a:solidFill>
              <a:ea typeface="+mj-ea"/>
              <a:cs typeface="+mj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tx1"/>
                </a:solidFill>
              </a:rPr>
              <a:t>Saving Tax Money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tx1"/>
                </a:solidFill>
              </a:rPr>
              <a:t>Preventative Maintenance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tx1"/>
                </a:solidFill>
              </a:rPr>
              <a:t>Less damage on vehicles</a:t>
            </a:r>
          </a:p>
          <a:p>
            <a:pPr algn="ctr"/>
            <a:endParaRPr lang="en-US" sz="1600" b="1" dirty="0">
              <a:solidFill>
                <a:srgbClr val="2C3E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EB0A5A35-942D-4035-8C2B-BF4A9D72AA95}"/>
              </a:ext>
            </a:extLst>
          </p:cNvPr>
          <p:cNvSpPr/>
          <p:nvPr/>
        </p:nvSpPr>
        <p:spPr>
          <a:xfrm>
            <a:off x="4135120" y="1562104"/>
            <a:ext cx="3505200" cy="4097016"/>
          </a:xfrm>
          <a:prstGeom prst="flowChartOffpageConnector">
            <a:avLst/>
          </a:prstGeom>
          <a:solidFill>
            <a:srgbClr val="EFEFE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2C3E50"/>
                </a:solidFill>
                <a:ea typeface="+mj-ea"/>
                <a:cs typeface="+mj-cs"/>
              </a:rPr>
              <a:t>Environmental</a:t>
            </a:r>
          </a:p>
          <a:p>
            <a:pPr algn="ctr"/>
            <a:endParaRPr lang="en-US" sz="2000" b="1" dirty="0">
              <a:solidFill>
                <a:srgbClr val="2C3E50"/>
              </a:solidFill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tx1"/>
                </a:solidFill>
              </a:rPr>
              <a:t>Asphalt</a:t>
            </a:r>
            <a:endParaRPr lang="en-US" sz="1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8649337F-7891-4B52-87CD-CE1BD4BF48CA}"/>
              </a:ext>
            </a:extLst>
          </p:cNvPr>
          <p:cNvSpPr/>
          <p:nvPr/>
        </p:nvSpPr>
        <p:spPr>
          <a:xfrm>
            <a:off x="375920" y="1562104"/>
            <a:ext cx="3230880" cy="3477256"/>
          </a:xfrm>
          <a:prstGeom prst="flowChartOffpageConnector">
            <a:avLst/>
          </a:prstGeom>
          <a:solidFill>
            <a:srgbClr val="EFEFE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2C3E50"/>
                </a:solidFill>
                <a:ea typeface="+mj-ea"/>
                <a:cs typeface="+mj-cs"/>
              </a:rPr>
              <a:t>Social</a:t>
            </a:r>
          </a:p>
          <a:p>
            <a:pPr algn="ctr"/>
            <a:endParaRPr lang="en-US" sz="2000" b="1" dirty="0">
              <a:solidFill>
                <a:srgbClr val="2C3E5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tx1"/>
                </a:solidFill>
              </a:rPr>
              <a:t>Saving Tax Money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32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A0BB3-9DA0-4A4A-9FC3-5E771C7A5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480" y="2103437"/>
            <a:ext cx="8575040" cy="1325563"/>
          </a:xfrm>
        </p:spPr>
        <p:txBody>
          <a:bodyPr/>
          <a:lstStyle/>
          <a:p>
            <a:pPr algn="ctr"/>
            <a:r>
              <a:rPr lang="en-US" dirty="0"/>
              <a:t>www.roadquality.ca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2D3AF31-CB44-44EA-BA98-A8E115B7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8908"/>
            <a:ext cx="3756377" cy="365125"/>
          </a:xfrm>
        </p:spPr>
        <p:txBody>
          <a:bodyPr/>
          <a:lstStyle/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11273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541B-1BEF-4A65-8FE1-908253EB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2A9E-4FAD-4FD6-90FC-BE54D948B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Mounting device</a:t>
            </a:r>
          </a:p>
          <a:p>
            <a:r>
              <a:rPr lang="en-US" dirty="0"/>
              <a:t>GPS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9410A-7377-274C-9D33-DF7B2D06D352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951163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541B-1BEF-4A65-8FE1-908253EB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2A9E-4FAD-4FD6-90FC-BE54D948B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Incentive plan</a:t>
            </a:r>
          </a:p>
          <a:p>
            <a:r>
              <a:rPr lang="en-US" dirty="0"/>
              <a:t>Add-on: Pavement cost analysis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9410A-7377-274C-9D33-DF7B2D06D352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286928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96A9-04C5-418E-8D93-3CF43C7B5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400" y="2405689"/>
            <a:ext cx="9144000" cy="1023311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Questions and Comments?</a:t>
            </a:r>
          </a:p>
        </p:txBody>
      </p:sp>
    </p:spTree>
    <p:extLst>
      <p:ext uri="{BB962C8B-B14F-4D97-AF65-F5344CB8AC3E}">
        <p14:creationId xmlns:p14="http://schemas.microsoft.com/office/powerpoint/2010/main" val="1872000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Problem at 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Half a million dollars spent annually on road surface surveying</a:t>
            </a:r>
          </a:p>
          <a:p>
            <a:pPr>
              <a:spcAft>
                <a:spcPts val="1000"/>
              </a:spcAft>
            </a:pPr>
            <a:r>
              <a:rPr lang="en-US" dirty="0"/>
              <a:t>Needs better quantify the problem of road roughness. </a:t>
            </a:r>
          </a:p>
          <a:p>
            <a:pPr>
              <a:spcAft>
                <a:spcPts val="1000"/>
              </a:spcAft>
            </a:pPr>
            <a:r>
              <a:rPr lang="en-US" dirty="0"/>
              <a:t>This calls for an engineering solution that can save tax payers money</a:t>
            </a:r>
          </a:p>
          <a:p>
            <a:pPr>
              <a:spcAft>
                <a:spcPts val="1000"/>
              </a:spcAft>
            </a:pPr>
            <a:r>
              <a:rPr lang="en-US" dirty="0"/>
              <a:t>Improves communities of Regina.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51F95-7516-4469-9E22-62F45408A7F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4381CFE-B999-4F5E-8697-36CBD4586F4E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23912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7422"/>
            <a:ext cx="10515600" cy="1325563"/>
          </a:xfrm>
        </p:spPr>
        <p:txBody>
          <a:bodyPr/>
          <a:lstStyle/>
          <a:p>
            <a:pPr algn="ctr"/>
            <a:r>
              <a:rPr lang="en" dirty="0"/>
              <a:t>Engineering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92985"/>
            <a:ext cx="10515600" cy="2035810"/>
          </a:xfrm>
        </p:spPr>
        <p:txBody>
          <a:bodyPr>
            <a:norm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Designing a modular and cost effective integrated system which can be mounted to any vehicle and collect road profile when driving. Results are to be displayed in a convenient format, accessible by the public.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51F95-7516-4469-9E22-62F45408A7F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9321CD2-D72C-40BA-A801-E31F586F4655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160493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150E-4D97-4147-887C-AC21999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Specification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1AB64-9F7B-4F34-A2DA-EF95E1F08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Be able to measure surface roughness of a pavement</a:t>
            </a:r>
          </a:p>
          <a:p>
            <a:r>
              <a:rPr lang="en-CA" dirty="0"/>
              <a:t>Map out where the data is being collected</a:t>
            </a:r>
          </a:p>
          <a:p>
            <a:r>
              <a:rPr lang="en-CA" dirty="0"/>
              <a:t>Low cost and modular</a:t>
            </a:r>
          </a:p>
          <a:p>
            <a:r>
              <a:rPr lang="en-CA" dirty="0"/>
              <a:t>Provide visual reference of road surface</a:t>
            </a:r>
          </a:p>
          <a:p>
            <a:r>
              <a:rPr lang="en-CA" dirty="0"/>
              <a:t>A streamlined method for processing</a:t>
            </a:r>
          </a:p>
          <a:p>
            <a:r>
              <a:rPr lang="en-CA" dirty="0"/>
              <a:t>Present it in a graphical format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48FDE-7275-1A4F-9AE5-1B5F113E0551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348004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280FE5A1-4553-4FDA-87F4-AF20115FD837}"/>
              </a:ext>
            </a:extLst>
          </p:cNvPr>
          <p:cNvSpPr/>
          <p:nvPr/>
        </p:nvSpPr>
        <p:spPr>
          <a:xfrm>
            <a:off x="234672" y="1661284"/>
            <a:ext cx="3756376" cy="3119120"/>
          </a:xfrm>
          <a:prstGeom prst="homePlate">
            <a:avLst>
              <a:gd name="adj" fmla="val 363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 </a:t>
            </a:r>
          </a:p>
          <a:p>
            <a:pPr algn="ctr"/>
            <a:r>
              <a:rPr lang="en-US" sz="3200" dirty="0"/>
              <a:t>Collection</a:t>
            </a:r>
          </a:p>
          <a:p>
            <a:pPr algn="ctr"/>
            <a:r>
              <a:rPr lang="en-US" dirty="0"/>
              <a:t>Natnael</a:t>
            </a:r>
            <a:r>
              <a:rPr lang="en-US" sz="3200" dirty="0"/>
              <a:t> 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1889E834-585D-4D76-971E-3E7660FE3A79}"/>
              </a:ext>
            </a:extLst>
          </p:cNvPr>
          <p:cNvSpPr/>
          <p:nvPr/>
        </p:nvSpPr>
        <p:spPr>
          <a:xfrm>
            <a:off x="3175993" y="1646044"/>
            <a:ext cx="4826000" cy="3149600"/>
          </a:xfrm>
          <a:prstGeom prst="chevron">
            <a:avLst>
              <a:gd name="adj" fmla="val 36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                                       Transmission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Iven </a:t>
            </a:r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542D5026-2D61-4DA9-9C23-46E04FBF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8908"/>
            <a:ext cx="3756377" cy="365125"/>
          </a:xfrm>
        </p:spPr>
        <p:txBody>
          <a:bodyPr/>
          <a:lstStyle/>
          <a:p>
            <a:r>
              <a:rPr lang="en-US" dirty="0"/>
              <a:t>www.roadquality.ca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D5B3A1A6-AB5C-40DA-A5EA-0BB0B59C2BAC}"/>
              </a:ext>
            </a:extLst>
          </p:cNvPr>
          <p:cNvSpPr/>
          <p:nvPr/>
        </p:nvSpPr>
        <p:spPr>
          <a:xfrm>
            <a:off x="7179033" y="1630804"/>
            <a:ext cx="4826000" cy="3149600"/>
          </a:xfrm>
          <a:prstGeom prst="chevron">
            <a:avLst>
              <a:gd name="adj" fmla="val 36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                                       Analysis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Talha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75CBC2-8EE1-5A40-8865-24F3D770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13448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Division of Labor</a:t>
            </a:r>
          </a:p>
        </p:txBody>
      </p:sp>
    </p:spTree>
    <p:extLst>
      <p:ext uri="{BB962C8B-B14F-4D97-AF65-F5344CB8AC3E}">
        <p14:creationId xmlns:p14="http://schemas.microsoft.com/office/powerpoint/2010/main" val="191504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B04B9A-5A55-44F4-8B92-C5C5EB80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1" b="24148"/>
          <a:stretch/>
        </p:blipFill>
        <p:spPr>
          <a:xfrm>
            <a:off x="717871" y="396240"/>
            <a:ext cx="10756258" cy="466344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435820F-E1ED-4D53-996E-3F18EFADEC50}"/>
              </a:ext>
            </a:extLst>
          </p:cNvPr>
          <p:cNvSpPr txBox="1">
            <a:spLocks/>
          </p:cNvSpPr>
          <p:nvPr/>
        </p:nvSpPr>
        <p:spPr>
          <a:xfrm>
            <a:off x="6887068" y="4870454"/>
            <a:ext cx="4246880" cy="955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System Level Block Diagram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0D87379-AC3D-46B4-B20A-95FBCB20C1AC}"/>
              </a:ext>
            </a:extLst>
          </p:cNvPr>
          <p:cNvSpPr txBox="1">
            <a:spLocks/>
          </p:cNvSpPr>
          <p:nvPr/>
        </p:nvSpPr>
        <p:spPr>
          <a:xfrm>
            <a:off x="152400" y="65913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106336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EB93-F74A-4D33-99F9-AED052E51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6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Collection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FF3AA3C-B851-427A-8D76-8ABB1E2E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1" y="2488456"/>
            <a:ext cx="7138250" cy="2215029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AA308D-2E16-4977-86AE-71C8F0469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285" y="1485114"/>
            <a:ext cx="2182107" cy="38877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70722A-D97A-4EEB-83F8-222FC4337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5" t="23269" r="27060" b="62559"/>
          <a:stretch/>
        </p:blipFill>
        <p:spPr>
          <a:xfrm>
            <a:off x="1839687" y="1529657"/>
            <a:ext cx="4354926" cy="958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EA474C-7D26-40E9-89A0-97D216F6F6C2}"/>
              </a:ext>
            </a:extLst>
          </p:cNvPr>
          <p:cNvSpPr txBox="1"/>
          <p:nvPr/>
        </p:nvSpPr>
        <p:spPr>
          <a:xfrm>
            <a:off x="4724400" y="4769264"/>
            <a:ext cx="2938001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Wheel traveling over a bump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B70DA-CC4B-4967-A067-4C40DBBA0568}"/>
              </a:ext>
            </a:extLst>
          </p:cNvPr>
          <p:cNvSpPr txBox="1"/>
          <p:nvPr/>
        </p:nvSpPr>
        <p:spPr>
          <a:xfrm>
            <a:off x="8731624" y="5525285"/>
            <a:ext cx="3397623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Single wheel weight distribution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D2CC953-BE16-E94C-BF9A-71E95AA34F92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10298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326E71-7326-4CCD-A15A-99A51E58A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8" y="402789"/>
            <a:ext cx="5224501" cy="4162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AFCFA-0F16-438D-A99B-FE2BA4ACA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9" y="402789"/>
            <a:ext cx="5473273" cy="416202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93B9EF-2C3A-4780-80B5-F1B635B75FB0}"/>
              </a:ext>
            </a:extLst>
          </p:cNvPr>
          <p:cNvSpPr/>
          <p:nvPr/>
        </p:nvSpPr>
        <p:spPr>
          <a:xfrm>
            <a:off x="8581785" y="1525316"/>
            <a:ext cx="1295400" cy="1219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F2BBD9-18CC-498E-BFD7-61D7858BB672}"/>
              </a:ext>
            </a:extLst>
          </p:cNvPr>
          <p:cNvSpPr/>
          <p:nvPr/>
        </p:nvSpPr>
        <p:spPr>
          <a:xfrm>
            <a:off x="2415028" y="1687941"/>
            <a:ext cx="1295400" cy="1219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2F2D1C-9F28-415F-9AA7-0BE8A3C84659}"/>
              </a:ext>
            </a:extLst>
          </p:cNvPr>
          <p:cNvCxnSpPr>
            <a:cxnSpLocks/>
          </p:cNvCxnSpPr>
          <p:nvPr/>
        </p:nvCxnSpPr>
        <p:spPr>
          <a:xfrm flipV="1">
            <a:off x="9122229" y="2744516"/>
            <a:ext cx="107256" cy="2077856"/>
          </a:xfrm>
          <a:prstGeom prst="straightConnector1">
            <a:avLst/>
          </a:prstGeom>
          <a:ln w="57150">
            <a:solidFill>
              <a:srgbClr val="E74C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C0E64F-F43A-4634-8CEA-6B7DCAE37383}"/>
              </a:ext>
            </a:extLst>
          </p:cNvPr>
          <p:cNvCxnSpPr>
            <a:cxnSpLocks/>
          </p:cNvCxnSpPr>
          <p:nvPr/>
        </p:nvCxnSpPr>
        <p:spPr>
          <a:xfrm flipH="1" flipV="1">
            <a:off x="3378974" y="2823882"/>
            <a:ext cx="1723706" cy="2202596"/>
          </a:xfrm>
          <a:prstGeom prst="straightConnector1">
            <a:avLst/>
          </a:prstGeom>
          <a:ln w="57150">
            <a:solidFill>
              <a:srgbClr val="E74C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15F723-4DA2-4A1B-82C2-7E869EFCC8C6}"/>
              </a:ext>
            </a:extLst>
          </p:cNvPr>
          <p:cNvSpPr txBox="1"/>
          <p:nvPr/>
        </p:nvSpPr>
        <p:spPr>
          <a:xfrm>
            <a:off x="8490857" y="4822371"/>
            <a:ext cx="2141284" cy="4616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Unsprung Node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A0AC4-C6DA-4E25-863C-D20806287057}"/>
              </a:ext>
            </a:extLst>
          </p:cNvPr>
          <p:cNvSpPr txBox="1"/>
          <p:nvPr/>
        </p:nvSpPr>
        <p:spPr>
          <a:xfrm>
            <a:off x="4878081" y="5025841"/>
            <a:ext cx="1852655" cy="4616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Sprung Node 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D7F1810-72F8-7A49-A30A-1DDDA855364A}"/>
              </a:ext>
            </a:extLst>
          </p:cNvPr>
          <p:cNvSpPr txBox="1">
            <a:spLocks/>
          </p:cNvSpPr>
          <p:nvPr/>
        </p:nvSpPr>
        <p:spPr>
          <a:xfrm>
            <a:off x="0" y="6438908"/>
            <a:ext cx="3756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www.roadquality.ca</a:t>
            </a:r>
          </a:p>
        </p:txBody>
      </p:sp>
    </p:spTree>
    <p:extLst>
      <p:ext uri="{BB962C8B-B14F-4D97-AF65-F5344CB8AC3E}">
        <p14:creationId xmlns:p14="http://schemas.microsoft.com/office/powerpoint/2010/main" val="49149127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079_T_PGO_Abstract Wavy-01" id="{6A849CEF-5A95-4CB9-A348-74AF78C57E71}" vid="{833C953E-CFCB-42B8-B97F-237D308221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Words>370</Words>
  <Application>Microsoft Macintosh PowerPoint</Application>
  <PresentationFormat>Widescreen</PresentationFormat>
  <Paragraphs>97</Paragraphs>
  <Slides>22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Open Sans</vt:lpstr>
      <vt:lpstr>Arial</vt:lpstr>
      <vt:lpstr>Calibri</vt:lpstr>
      <vt:lpstr>Calibri Light</vt:lpstr>
      <vt:lpstr>1_Custom Design</vt:lpstr>
      <vt:lpstr>Integrated System for Measuring Road Roughness</vt:lpstr>
      <vt:lpstr>www.roadquality.ca</vt:lpstr>
      <vt:lpstr>Problem at Hand</vt:lpstr>
      <vt:lpstr>Engineering Solution</vt:lpstr>
      <vt:lpstr>Design Specification </vt:lpstr>
      <vt:lpstr>Division of Labor</vt:lpstr>
      <vt:lpstr>PowerPoint Presentation</vt:lpstr>
      <vt:lpstr>Data Collection</vt:lpstr>
      <vt:lpstr>PowerPoint Presentation</vt:lpstr>
      <vt:lpstr>Data Transmission</vt:lpstr>
      <vt:lpstr>Data Analysis</vt:lpstr>
      <vt:lpstr>PowerPoint Presentation</vt:lpstr>
      <vt:lpstr>Video !</vt:lpstr>
      <vt:lpstr>PowerPoint Presentation</vt:lpstr>
      <vt:lpstr>PowerPoint Presentation</vt:lpstr>
      <vt:lpstr>PowerPoint Presentation</vt:lpstr>
      <vt:lpstr>Challenges</vt:lpstr>
      <vt:lpstr>Schedule and Cost Management </vt:lpstr>
      <vt:lpstr>Impact </vt:lpstr>
      <vt:lpstr>Design Improvements</vt:lpstr>
      <vt:lpstr>Future Plans</vt:lpstr>
      <vt:lpstr>Thank you! Questions and Comments?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System for Measuring Road Roughness</dc:title>
  <dc:creator>User</dc:creator>
  <dc:description>© Copyright PresentationGo.com</dc:description>
  <cp:lastModifiedBy>Microsoft Office User</cp:lastModifiedBy>
  <cp:revision>28</cp:revision>
  <dcterms:created xsi:type="dcterms:W3CDTF">2019-04-04T19:16:22Z</dcterms:created>
  <dcterms:modified xsi:type="dcterms:W3CDTF">2019-04-05T00:50:37Z</dcterms:modified>
</cp:coreProperties>
</file>